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charts/chart1.xml" ContentType="application/vnd.openxmlformats-officedocument.drawingml.chart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Sample Metric</c:v>
                </c:pt>
              </c:strCache>
            </c:strRef>
          </c:tx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multiLvlStrRef>
              <c:f>Sheet1!$A$2:$A$7</c:f>
              <c:multiLvlStrCache>
                <c:ptCount val="6"/>
                <c:lvl>
                  <c:pt idx="0">
                    <c:v>T0</c:v>
                  </c:pt>
                  <c:pt idx="1">
                    <c:v>T1</c:v>
                  </c:pt>
                  <c:pt idx="2">
                    <c:v>T2</c:v>
                  </c:pt>
                  <c:pt idx="3">
                    <c:v>T3</c:v>
                  </c:pt>
                  <c:pt idx="4">
                    <c:v>T4</c:v>
                  </c:pt>
                  <c:pt idx="5">
                    <c:v>T5</c:v>
                  </c:pt>
                </c:lvl>
              </c:multiLvlStrCache>
            </c:multiLvl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0.3</c:v>
                </c:pt>
                <c:pt idx="2">
                  <c:v>0.2</c:v>
                </c:pt>
                <c:pt idx="3">
                  <c:v>0.6</c:v>
                </c:pt>
                <c:pt idx="4">
                  <c:v>0.4</c:v>
                </c:pt>
                <c:pt idx="5">
                  <c:v>0.7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3E6B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3E6B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hyperlink" Target="&#12304;781995711480300&#8224;L1238-L1257&#12305;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hyperlink" Target="&#12304;776080653689754&#8224;L886-L904&#12305;" TargetMode="External"/><Relationship Id="rId2" Type="http://schemas.openxmlformats.org/officeDocument/2006/relationships/hyperlink" Target="&#12304;776080653689754&#8224;L896-L900&#12305;" TargetMode="External"/><Relationship Id="rId3" Type="http://schemas.openxmlformats.org/officeDocument/2006/relationships/hyperlink" Target="&#12304;776080653689754&#8224;L908-L914&#12305;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hyperlink" Target="&#12304;361692016412059&#8224;L861-L873&#12305;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hyperlink" Target="&#12304;119988353415079&#8224;L852-L875&#12305;" TargetMode="External"/><Relationship Id="rId2" Type="http://schemas.openxmlformats.org/officeDocument/2006/relationships/hyperlink" Target="&#12304;657252648676752&#8224;L849-L873&#12305;" TargetMode="External"/><Relationship Id="rId3" Type="http://schemas.openxmlformats.org/officeDocument/2006/relationships/hyperlink" Target="&#12304;657252648676752&#8224;L887-L895&#12305;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hyperlink" Target="&#12304;306282354356265&#8224;L852-L897&#12305;" TargetMode="External"/><Relationship Id="rId2" Type="http://schemas.openxmlformats.org/officeDocument/2006/relationships/hyperlink" Target="&#12304;306282354356265&#8224;L869-L884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hyperlink" Target="&#12304;347207007351425&#8224;L856-L927&#12305;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hyperlink" Target="&#12304;194846002214105&#8224;L853-L861&#12305;" TargetMode="External"/><Relationship Id="rId2" Type="http://schemas.openxmlformats.org/officeDocument/2006/relationships/hyperlink" Target="&#12304;194846002214105&#8224;L866-L878&#12305;" TargetMode="External"/><Relationship Id="rId3" Type="http://schemas.openxmlformats.org/officeDocument/2006/relationships/hyperlink" Target="&#12304;194846002214105&#8224;L880-L889&#12305;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hyperlink" Target="&#12304;272286137525303&#8224;L900-L909&#12305;" TargetMode="External"/><Relationship Id="rId2" Type="http://schemas.openxmlformats.org/officeDocument/2006/relationships/hyperlink" Target="&#12304;272286137525303&#8224;L911-L931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hyperlink" Target="&#12304;283469197523297&#8224;L844-L963&#12305;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hyperlink" Target="&#12304;496095866324752&#8224;L848-L926&#12305;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hyperlink" Target="&#12304;650417349623766&#8224;L898-L925&#12305;" TargetMode="External"/><Relationship Id="rId2" Type="http://schemas.openxmlformats.org/officeDocument/2006/relationships/hyperlink" Target="&#12304;253011168846742&#8224;L1012-L1092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hyperlink" Target="&#12304;251696344073905&#8224;L963-L1079&#12305;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hyperlink" Target="&#12304;498244621850037&#8224;L854-L965&#12305;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hyperlink" Target="&#12304;332863093765474&#8224;L850-L861&#12305;" TargetMode="External"/><Relationship Id="rId2" Type="http://schemas.openxmlformats.org/officeDocument/2006/relationships/hyperlink" Target="&#12304;688776252171860&#8224;L881-L889&#12305;" TargetMode="External"/><Relationship Id="rId3" Type="http://schemas.openxmlformats.org/officeDocument/2006/relationships/hyperlink" Target="&#12304;688776252171860&#8224;L893-L906&#12305;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hyperlink" Target="&#12304;267984618088171&#8224;L145-L172&#12305;" TargetMode="External"/><Relationship Id="rId2" Type="http://schemas.openxmlformats.org/officeDocument/2006/relationships/hyperlink" Target="&#12304;267984618088171&#8224;L167-L174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hyperlink" Target="&#12304;895019510114037&#8224;L848-L872&#12305;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&#12304;837865091377194&#8224;L94-L107&#12305;" TargetMode="External"/><Relationship Id="rId3" Type="http://schemas.openxmlformats.org/officeDocument/2006/relationships/hyperlink" Target="&#12304;592370260592272&#8224;L93-L99&#12305;" TargetMode="External"/><Relationship Id="rId4" Type="http://schemas.openxmlformats.org/officeDocument/2006/relationships/hyperlink" Target="&#12304;837865091377194&#8224;L114-L124&#12305;" TargetMode="External"/><Relationship Id="rId1" Type="http://schemas.openxmlformats.org/officeDocument/2006/relationships/chart" Target="/ppt/charts/chart1.xm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hyperlink" Target="&#12304;442920074375137&#8224;L905-L999&#12305;" TargetMode="External"/><Relationship Id="rId2" Type="http://schemas.openxmlformats.org/officeDocument/2006/relationships/hyperlink" Target="&#12304;442920074375137&#8224;L1220-L1230&#12305;" TargetMode="External"/><Relationship Id="rId3" Type="http://schemas.openxmlformats.org/officeDocument/2006/relationships/hyperlink" Target="&#12304;442920074375137&#8224;L1231-L1253&#12305;" TargetMode="External"/><Relationship Id="rId4" Type="http://schemas.openxmlformats.org/officeDocument/2006/relationships/hyperlink" Target="&#12304;442920074375137&#8224;L1260-L1299&#12305;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hyperlink" Target="&#12304;98188464404777&#8224;L1057-L1099&#12305;" TargetMode="External"/><Relationship Id="rId2" Type="http://schemas.openxmlformats.org/officeDocument/2006/relationships/hyperlink" Target="&#12304;98188464404777&#8224;L1125-L1137&#12305;" TargetMode="External"/><Relationship Id="rId3" Type="http://schemas.openxmlformats.org/officeDocument/2006/relationships/hyperlink" Target="&#12304;98188464404777&#8224;L1136-L1138&#12305;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&#12304;17976302983624&#8224;L851-L859&#12305;" TargetMode="External"/><Relationship Id="rId4" Type="http://schemas.openxmlformats.org/officeDocument/2006/relationships/hyperlink" Target="&#12304;350145700329011&#8224;L158-L165&#12305;" TargetMode="External"/><Relationship Id="rId5" Type="http://schemas.openxmlformats.org/officeDocument/2006/relationships/hyperlink" Target="&#12304;781995711480300&#8224;L1238-L1257&#12305;" TargetMode="External"/><Relationship Id="rId6" Type="http://schemas.openxmlformats.org/officeDocument/2006/relationships/hyperlink" Target="&#12304;361692016412059&#8224;L861-L873&#12305;" TargetMode="External"/><Relationship Id="rId7" Type="http://schemas.openxmlformats.org/officeDocument/2006/relationships/hyperlink" Target="&#12304;306282354356265&#8224;L852-L897&#12305;" TargetMode="External"/><Relationship Id="rId8" Type="http://schemas.openxmlformats.org/officeDocument/2006/relationships/hyperlink" Target="&#12304;347207007351425&#8224;L856-L927&#12305;" TargetMode="External"/><Relationship Id="rId9" Type="http://schemas.openxmlformats.org/officeDocument/2006/relationships/hyperlink" Target="&#12304;272286137525303&#8224;L900-L931&#12305;" TargetMode="External"/><Relationship Id="rId10" Type="http://schemas.openxmlformats.org/officeDocument/2006/relationships/hyperlink" Target="&#12304;496095866324752&#8224;L848-L926&#12305;" TargetMode="External"/><Relationship Id="rId11" Type="http://schemas.openxmlformats.org/officeDocument/2006/relationships/hyperlink" Target="&#12304;251696344073905&#8224;L963-L1079&#12305;" TargetMode="External"/><Relationship Id="rId12" Type="http://schemas.openxmlformats.org/officeDocument/2006/relationships/hyperlink" Target="&#12304;332863093765474&#8224;L850-L861&#12305;" TargetMode="External"/><Relationship Id="rId13" Type="http://schemas.openxmlformats.org/officeDocument/2006/relationships/hyperlink" Target="&#12304;267984618088171&#8224;L145-L172&#12305;" TargetMode="External"/><Relationship Id="rId14" Type="http://schemas.openxmlformats.org/officeDocument/2006/relationships/hyperlink" Target="&#12304;895019510114037&#8224;L848-L872&#12305;" TargetMode="External"/><Relationship Id="rId15" Type="http://schemas.openxmlformats.org/officeDocument/2006/relationships/hyperlink" Target="&#12304;837865091377194&#8224;L94-L107&#12305;" TargetMode="External"/><Relationship Id="rId16" Type="http://schemas.openxmlformats.org/officeDocument/2006/relationships/hyperlink" Target="&#12304;592370260592272&#8224;L93-L99&#12305;" TargetMode="External"/><Relationship Id="rId17" Type="http://schemas.openxmlformats.org/officeDocument/2006/relationships/hyperlink" Target="&#12304;98188464404777&#8224;L1057-L1099&#12305;" TargetMode="External"/><Relationship Id="rId1" Type="http://schemas.openxmlformats.org/officeDocument/2006/relationships/image" Target="../media/image-30-1.png"/><Relationship Id="rId2" Type="http://schemas.openxmlformats.org/officeDocument/2006/relationships/image" Target="../media/image-30-2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hyperlink" Target="&#12304;350145700329011&#8224;L158-L165&#12305;" TargetMode="External"/><Relationship Id="rId2" Type="http://schemas.openxmlformats.org/officeDocument/2006/relationships/hyperlink" Target="&#12304;260127691337519&#8224;L1140-L1155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hyperlink" Target="&#12304;17976302983624&#8224;L851-L859&#12305;" TargetMode="External"/><Relationship Id="rId2" Type="http://schemas.openxmlformats.org/officeDocument/2006/relationships/hyperlink" Target="&#12304;283469197523297&#8224;L844-L963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hyperlink" Target="&#12304;350145700329011&#8224;L158-L165&#12305;" TargetMode="External"/><Relationship Id="rId2" Type="http://schemas.openxmlformats.org/officeDocument/2006/relationships/hyperlink" Target="&#12304;260127691337519&#8224;L1140-L1155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hyperlink" Target="&#12304;781995711480300&#8224;L1238-L1257&#12305;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hyperlink" Target="&#12304;119988353415079&#8224;L852-L875&#12305;" TargetMode="External"/><Relationship Id="rId2" Type="http://schemas.openxmlformats.org/officeDocument/2006/relationships/hyperlink" Target="&#12304;657252648676752&#8224;L849-L873&#12305;" TargetMode="External"/><Relationship Id="rId3" Type="http://schemas.openxmlformats.org/officeDocument/2006/relationships/hyperlink" Target="&#12304;361692016412059&#8224;L861-L873&#12305;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hyperlink" Target="&#12304;306282354356265&#8224;L852-L897&#12305;" TargetMode="External"/><Relationship Id="rId2" Type="http://schemas.openxmlformats.org/officeDocument/2006/relationships/hyperlink" Target="&#12304;347207007351425&#8224;L856-L927&#12305;" TargetMode="External"/><Relationship Id="rId3" Type="http://schemas.openxmlformats.org/officeDocument/2006/relationships/hyperlink" Target="&#12304;194846002214105&#8224;L853-L889&#12305;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hyperlink" Target="&#12304;272286137525303&#8224;L900-L931&#12305;" TargetMode="External"/><Relationship Id="rId2" Type="http://schemas.openxmlformats.org/officeDocument/2006/relationships/hyperlink" Target="&#12304;283469197523297&#8224;L844-L963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hyperlink" Target="&#12304;496095866324752&#8224;L848-L926&#12305;" TargetMode="External"/><Relationship Id="rId2" Type="http://schemas.openxmlformats.org/officeDocument/2006/relationships/hyperlink" Target="&#12304;650417349623766&#8224;L898-L925&#12305;" TargetMode="External"/><Relationship Id="rId3" Type="http://schemas.openxmlformats.org/officeDocument/2006/relationships/hyperlink" Target="&#12304;253011168846742&#8224;L1012-L1092&#12305;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hyperlink" Target="&#12304;251696344073905&#8224;L963-L1079&#12305;" TargetMode="External"/><Relationship Id="rId2" Type="http://schemas.openxmlformats.org/officeDocument/2006/relationships/hyperlink" Target="&#12304;498244621850037&#8224;L854-L965&#12305;" TargetMode="External"/><Relationship Id="rId3" Type="http://schemas.openxmlformats.org/officeDocument/2006/relationships/hyperlink" Target="&#12304;332863093765474&#8224;L850-L861&#12305;" TargetMode="External"/><Relationship Id="rId4" Type="http://schemas.openxmlformats.org/officeDocument/2006/relationships/hyperlink" Target="&#12304;688776252171860&#8224;L881-L906&#12305;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hyperlink" Target="&#12304;17976302983624&#8224;L851-L859&#12305;" TargetMode="External"/><Relationship Id="rId2" Type="http://schemas.openxmlformats.org/officeDocument/2006/relationships/hyperlink" Target="&#12304;17976302983624&#8224;L976-L1013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hyperlink" Target="&#12304;267984618088171&#8224;L145-L172&#12305;" TargetMode="External"/><Relationship Id="rId2" Type="http://schemas.openxmlformats.org/officeDocument/2006/relationships/hyperlink" Target="&#12304;895019510114037&#8224;L848-L872&#12305;" TargetMode="External"/><Relationship Id="rId3" Type="http://schemas.openxmlformats.org/officeDocument/2006/relationships/hyperlink" Target="&#12304;837865091377194&#8224;L94-L107&#12305;" TargetMode="External"/><Relationship Id="rId4" Type="http://schemas.openxmlformats.org/officeDocument/2006/relationships/hyperlink" Target="&#12304;592370260592272&#8224;L93-L99&#12305;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hyperlink" Target="&#12304;98188464404777&#8224;L1057-L1099&#12305;" TargetMode="External"/><Relationship Id="rId2" Type="http://schemas.openxmlformats.org/officeDocument/2006/relationships/hyperlink" Target="&#12304;98188464404777&#8224;L1125-L1137&#12305;" TargetMode="External"/><Relationship Id="rId3" Type="http://schemas.openxmlformats.org/officeDocument/2006/relationships/hyperlink" Target="&#12304;442920074375137&#8224;L905-L999&#12305;" TargetMode="External"/><Relationship Id="rId4" Type="http://schemas.openxmlformats.org/officeDocument/2006/relationships/hyperlink" Target="&#12304;442920074375137&#8224;L1220-L1230&#12305;" TargetMode="External"/><Relationship Id="rId5" Type="http://schemas.openxmlformats.org/officeDocument/2006/relationships/hyperlink" Target="&#12304;442920074375137&#8224;L1231-L1253&#12305;" TargetMode="External"/><Relationship Id="rId6" Type="http://schemas.openxmlformats.org/officeDocument/2006/relationships/hyperlink" Target="&#12304;442920074375137&#8224;L1260-L1299&#12305;" TargetMode="External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hyperlink" Target="&#12304;17976302983624&#8224;L895-L961&#12305;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hyperlink" Target="&#12304;17976302983624&#8224;L976-L1013&#12305;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hyperlink" Target="&#12304;350145700329011&#8224;L158-L165&#12305;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hyperlink" Target="&#12304;260127691337519&#8224;L1140-L1155&#12305;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home/oai/share/cached_assets_used/cosmic_titl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200150"/>
            <a:ext cx="4114800" cy="27432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029200" cy="5143500"/>
          </a:xfrm>
          <a:prstGeom prst="rect">
            <a:avLst/>
          </a:prstGeom>
          <a:solidFill>
            <a:srgbClr val="0D1B2A"/>
          </a:solidFill>
          <a:ln/>
        </p:spPr>
      </p:sp>
      <p:sp>
        <p:nvSpPr>
          <p:cNvPr id="4" name="Text 1"/>
          <p:cNvSpPr/>
          <p:nvPr/>
        </p:nvSpPr>
        <p:spPr>
          <a:xfrm>
            <a:off x="365760" y="1828800"/>
            <a:ext cx="4297680" cy="18288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</a:rPr>
              <a:t>Kubernetes Administrator Bootcamp
</a:t>
            </a:r>
            <a:pPr algn="l" indent="0" marL="0">
              <a:buNone/>
            </a:pPr>
            <a:r>
              <a:rPr lang="en-US" sz="1800" i="1" dirty="0">
                <a:solidFill>
                  <a:srgbClr val="5FA8D3"/>
                </a:solidFill>
              </a:rPr>
              <a:t>Become a Kube Astronaut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365760" y="4114800"/>
            <a:ext cx="4572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i="1" dirty="0">
                <a:solidFill>
                  <a:srgbClr val="5FA8D3"/>
                </a:solidFill>
              </a:rPr>
              <a:t>20 September 2025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Services &amp; Networking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274320" y="914400"/>
            <a:ext cx="8595360" cy="502920"/>
          </a:xfrm>
          <a:prstGeom prst="rect">
            <a:avLst/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20040" y="96012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ClusterIP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2240280" y="960120"/>
            <a:ext cx="65836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Exposes a service on a cluster‑internal IP. Reachable only within the cluster (default).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274320" y="1463040"/>
            <a:ext cx="8595360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20040" y="150876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NodePort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2240280" y="1508760"/>
            <a:ext cx="65836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Exposes the service on each node’s IP and static port. Useful for simple external access.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274320" y="2011680"/>
            <a:ext cx="8595360" cy="502920"/>
          </a:xfrm>
          <a:prstGeom prst="rect">
            <a:avLst/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20040" y="205740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LoadBalancer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2240280" y="2057400"/>
            <a:ext cx="65836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Creates an external load balancer in cloud environments and assigns a public IP.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274320" y="2560320"/>
            <a:ext cx="8595360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320040" y="260604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ExternalName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2240280" y="2606040"/>
            <a:ext cx="65836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Maps the service to an external DNS name via a CNAME without proxying.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[7]</a:t>
            </a:r>
            <a:endParaRPr lang="en-US" sz="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Ingress &amp; HTTP Routing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521208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Ingress</a:t>
            </a:r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 is an API object that exposes HTTP and HTTPS routes from outside the cluster to Services within the cluster. It may provide load balancing, SSL/TLS termination and name‑based virtual hosting.</a:t>
            </a:r>
            <a:pPr indent="0" marL="0">
              <a:buNone/>
            </a:pPr>
            <a:endParaRPr lang="en-US" sz="1800" dirty="0"/>
          </a:p>
          <a:p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An Ingress controller fulfills these rules. Only creating an Ingress resource has no effect without a controller.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5669280" y="1097280"/>
            <a:ext cx="3200400" cy="1371600"/>
          </a:xfrm>
          <a:prstGeom prst="roundRect">
            <a:avLst>
              <a:gd name="adj" fmla="val 6667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669280" y="1097280"/>
            <a:ext cx="3200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93F68"/>
                </a:solidFill>
              </a:rPr>
              <a:t>Ingress Rule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760720" y="1371600"/>
            <a:ext cx="146304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033E6B"/>
                </a:solidFill>
              </a:rPr>
              <a:t>Host: </a:t>
            </a:r>
            <a:endParaRPr lang="en-US" sz="1000" dirty="0"/>
          </a:p>
          <a:p>
            <a:pPr indent="0" marL="0">
              <a:buNone/>
            </a:pPr>
            <a:r>
              <a:rPr lang="en-US" sz="1000" dirty="0">
                <a:solidFill>
                  <a:srgbClr val="033E6B"/>
                </a:solidFill>
              </a:rPr>
              <a:t>foo.example.com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7223760" y="1371600"/>
            <a:ext cx="16459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033E6B"/>
                </a:solidFill>
              </a:rPr>
              <a:t>Path: </a:t>
            </a:r>
            <a:endParaRPr lang="en-US" sz="1000" dirty="0"/>
          </a:p>
          <a:p>
            <a:pPr indent="0" marL="0">
              <a:buNone/>
            </a:pPr>
            <a:r>
              <a:rPr lang="en-US" sz="1000" dirty="0">
                <a:solidFill>
                  <a:srgbClr val="033E6B"/>
                </a:solidFill>
              </a:rPr>
              <a:t>/test → Service A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7223760" y="1828800"/>
            <a:ext cx="16459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033E6B"/>
                </a:solidFill>
              </a:rPr>
              <a:t>/api → Service B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[9]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[10]</a:t>
            </a:r>
            <a:endParaRPr lang="en-US" sz="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Persistent Volumes &amp; Claims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100584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PersistentVolume (PV)
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Cluster‑level resource representing storage provisioned by administrators or dynamic provisioners.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Lifecycle independent of Pods.</a:t>
            </a:r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
PersistentVolumeClaim (PVC)
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User request for storage specifying size and access mode.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Binds to a matching PV and consumed by a Pod like a node resource.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5577840" y="1188720"/>
            <a:ext cx="2834640" cy="731520"/>
          </a:xfrm>
          <a:prstGeom prst="rect">
            <a:avLst/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577840" y="1188720"/>
            <a:ext cx="2834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93F68"/>
                </a:solidFill>
              </a:rPr>
              <a:t>PVC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6172200" y="1920240"/>
            <a:ext cx="1005840" cy="274320"/>
          </a:xfrm>
          <a:prstGeom prst="rightArrow">
            <a:avLst/>
          </a:prstGeom>
          <a:solidFill>
            <a:srgbClr val="1F77B4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223760" y="1645920"/>
            <a:ext cx="1188720" cy="731520"/>
          </a:xfrm>
          <a:prstGeom prst="rect">
            <a:avLst/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223760" y="1645920"/>
            <a:ext cx="1188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93F68"/>
                </a:solidFill>
              </a:rPr>
              <a:t>PV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223760" y="1920240"/>
            <a:ext cx="11887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33E6B"/>
                </a:solidFill>
              </a:rPr>
              <a:t>Bound Storage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[11]</a:t>
            </a:r>
            <a:endParaRPr lang="en-US" sz="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ConfigMaps &amp; Secrets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365760" y="914400"/>
            <a:ext cx="4114800" cy="2926080"/>
          </a:xfrm>
          <a:prstGeom prst="roundRect">
            <a:avLst>
              <a:gd name="adj" fmla="val 2500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11480" y="960120"/>
            <a:ext cx="4023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ConfigMap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11480" y="1325880"/>
            <a:ext cx="397764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Stores non‑confidential key‑value pairs.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Decouples environment configuration from container images.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Consumed via environment variables, command args or mounted files.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4754880" y="914400"/>
            <a:ext cx="4114800" cy="2926080"/>
          </a:xfrm>
          <a:prstGeom prst="roundRect">
            <a:avLst>
              <a:gd name="adj" fmla="val 2500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800600" y="960120"/>
            <a:ext cx="4023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Secret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4800600" y="1325880"/>
            <a:ext cx="397764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Stores sensitive data such as passwords, tokens or SSH keys.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Reduces the risk of accidentally exposing confidential data in images or manifests.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Similar usage to ConfigMaps but contents should be protected (RBAC, encryption at rest).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[12]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[13]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[14]</a:t>
            </a:r>
            <a:endParaRPr lang="en-US" sz="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Resource Requests &amp; Limits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5212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Requests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74320" y="1188720"/>
            <a:ext cx="52120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Minimum amount of CPU/Memory reserved by the scheduler for the Pod.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Determines which node the Pod can be scheduled on.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274320" y="2011680"/>
            <a:ext cx="5212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Limits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274320" y="2286000"/>
            <a:ext cx="521208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Maximum CPU/Memory usage enforced by the kubelet using cgroups.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Memory limits trigger OOM kill on pressure; CPU limits throttle usage.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If not specified, limit = request.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760720" y="1188720"/>
            <a:ext cx="0" cy="2194560"/>
          </a:xfrm>
          <a:prstGeom prst="line">
            <a:avLst/>
          </a:prstGeom>
          <a:noFill/>
          <a:ln w="12700">
            <a:solidFill>
              <a:srgbClr val="1F77B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760720" y="3383280"/>
            <a:ext cx="2926080" cy="0"/>
          </a:xfrm>
          <a:prstGeom prst="line">
            <a:avLst/>
          </a:prstGeom>
          <a:noFill/>
          <a:ln w="12700">
            <a:solidFill>
              <a:srgbClr val="1F77B4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852160" y="2743200"/>
            <a:ext cx="975360" cy="228600"/>
          </a:xfrm>
          <a:prstGeom prst="rect">
            <a:avLst/>
          </a:prstGeom>
          <a:solidFill>
            <a:srgbClr val="1F77B4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852160" y="3017520"/>
            <a:ext cx="1950720" cy="228600"/>
          </a:xfrm>
          <a:prstGeom prst="rect">
            <a:avLst/>
          </a:prstGeom>
          <a:solidFill>
            <a:srgbClr val="5FA8D3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852160" y="2560320"/>
            <a:ext cx="1371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93F68"/>
                </a:solidFill>
              </a:rPr>
              <a:t>CPU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5852160" y="1920240"/>
            <a:ext cx="1365504" cy="228600"/>
          </a:xfrm>
          <a:prstGeom prst="rect">
            <a:avLst/>
          </a:prstGeom>
          <a:solidFill>
            <a:srgbClr val="1F77B4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5852160" y="2194560"/>
            <a:ext cx="2340864" cy="228600"/>
          </a:xfrm>
          <a:prstGeom prst="rect">
            <a:avLst/>
          </a:prstGeom>
          <a:solidFill>
            <a:srgbClr val="5FA8D3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5852160" y="1737360"/>
            <a:ext cx="1371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93F68"/>
                </a:solidFill>
              </a:rPr>
              <a:t>Memory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5852160" y="347472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1F77B4"/>
                </a:solidFill>
              </a:rPr>
              <a:t>Requests</a:t>
            </a:r>
            <a:pPr indent="0" marL="0">
              <a:buNone/>
            </a:pPr>
            <a:r>
              <a:rPr lang="en-US" sz="1000" b="1" dirty="0">
                <a:solidFill>
                  <a:srgbClr val="5FA8D3"/>
                </a:solidFill>
              </a:rPr>
              <a:t>  Limits</a:t>
            </a:r>
            <a:endParaRPr lang="en-US" sz="1000" dirty="0"/>
          </a:p>
        </p:txBody>
      </p:sp>
      <p:sp>
        <p:nvSpPr>
          <p:cNvPr id="16" name="Text 14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[15]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[16]</a:t>
            </a:r>
            <a:endParaRPr lang="en-US" sz="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Pod Quality of Service (QoS)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274320" y="914400"/>
            <a:ext cx="8595360" cy="685800"/>
          </a:xfrm>
          <a:prstGeom prst="rect">
            <a:avLst/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20040" y="960120"/>
            <a:ext cx="18288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Guaranteed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2286000" y="960120"/>
            <a:ext cx="65836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Every container has CPU &amp; memory requests equal to limits; highest priority and reserved resources; cannot exceed limits.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274320" y="1645920"/>
            <a:ext cx="8595360" cy="685800"/>
          </a:xfrm>
          <a:prstGeom prst="rect">
            <a:avLst/>
          </a:prstGeom>
          <a:solidFill>
            <a:srgbClr val="FFFFFF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20040" y="1691640"/>
            <a:ext cx="18288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Burstable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2286000" y="1691640"/>
            <a:ext cx="65836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At least one container has a request but limits may be higher; gets guaranteed minimum resources but may use excess; intermediate eviction priority.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274320" y="2377440"/>
            <a:ext cx="8595360" cy="685800"/>
          </a:xfrm>
          <a:prstGeom prst="rect">
            <a:avLst/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20040" y="2423160"/>
            <a:ext cx="18288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BestEffort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2286000" y="2423160"/>
            <a:ext cx="65836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No requests or limits; uses resources only when available; lowest priority and first to be evicted under pressure.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[17]</a:t>
            </a:r>
            <a:endParaRPr lang="en-US" sz="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Probes: Liveness, Readiness &amp; Startup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320040" y="914400"/>
            <a:ext cx="2560320" cy="2194560"/>
          </a:xfrm>
          <a:prstGeom prst="roundRect">
            <a:avLst>
              <a:gd name="adj" fmla="val 2917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65760" y="960120"/>
            <a:ext cx="2468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Liveness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365760" y="1234440"/>
            <a:ext cx="2468880" cy="1737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Detects if the application has entered a deadlock or crashed.
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When failed repeatedly, kubelet restarts the container.
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3154680" y="914400"/>
            <a:ext cx="2560320" cy="2194560"/>
          </a:xfrm>
          <a:prstGeom prst="roundRect">
            <a:avLst>
              <a:gd name="adj" fmla="val 2917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200400" y="960120"/>
            <a:ext cx="2468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Readiness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3200400" y="1234440"/>
            <a:ext cx="2468880" cy="1737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Determines when a container is ready to accept traffic.
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If fails, pod is temporarily removed from service endpoints.
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5989320" y="914400"/>
            <a:ext cx="2560320" cy="2194560"/>
          </a:xfrm>
          <a:prstGeom prst="roundRect">
            <a:avLst>
              <a:gd name="adj" fmla="val 2917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035040" y="960120"/>
            <a:ext cx="2468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Startup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6035040" y="1234440"/>
            <a:ext cx="2468880" cy="1737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Verifies the application has started.
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Disables liveness/readiness checks until it succeeds, avoiding premature restarts.
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[18]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[19]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[20]</a:t>
            </a:r>
            <a:endParaRPr lang="en-US" sz="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Scheduling: Labels &amp; Affinity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438912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nodeSelector
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Simplest way to constrain a pod to run only on nodes with matching labels.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Example: nodeSelector: { disktype: ssd }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4663440" y="914400"/>
            <a:ext cx="438912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Node Affinity
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Offers more expressive placement constraints using required or preferred rules.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Example: requiredDuringSchedulingIgnoredDuringExecution with label selector expressions.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[21]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[22]</a:t>
            </a:r>
            <a:endParaRPr lang="en-US" sz="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Taints &amp; Tolerations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52120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Taints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74320" y="1234440"/>
            <a:ext cx="521208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Applied to nodes to repel pods.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Consist of key, value and effect (NoSchedule, PreferNoSchedule, NoExecute).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274320" y="2331720"/>
            <a:ext cx="52120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Tolerations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274320" y="2651760"/>
            <a:ext cx="521208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Pods specify tolerations to match taints on nodes, allowing scheduling or continued running.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Effect defines behaviour: NoSchedule prevents scheduling; PreferNoSchedule soft repels; NoExecute evicts existing pods.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577840" y="1463040"/>
            <a:ext cx="2926080" cy="640080"/>
          </a:xfrm>
          <a:prstGeom prst="rect">
            <a:avLst/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577840" y="1463040"/>
            <a:ext cx="2926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93F68"/>
                </a:solidFill>
              </a:rPr>
              <a:t>Node with Taints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6812280" y="2103120"/>
            <a:ext cx="274320" cy="457200"/>
          </a:xfrm>
          <a:prstGeom prst="downArrow">
            <a:avLst/>
          </a:prstGeom>
          <a:solidFill>
            <a:srgbClr val="1F77B4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577840" y="2651760"/>
            <a:ext cx="2926080" cy="640080"/>
          </a:xfrm>
          <a:prstGeom prst="rect">
            <a:avLst/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577840" y="2651760"/>
            <a:ext cx="2926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93F68"/>
                </a:solidFill>
              </a:rPr>
              <a:t>Pod with Tolerations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[23]</a:t>
            </a:r>
            <a:endParaRPr lang="en-US" sz="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Horizontal Pod Autoscaler (HPA)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521208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Automatically scales the number of pod replicas based on observed metrics (CPU, memory, custom metrics).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Runs a control loop that periodically queries the metrics API and adjusts replicas accordingly.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Works with Deployments, StatefulSets and other scalable resources.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5852160" y="1280160"/>
            <a:ext cx="731520" cy="731520"/>
          </a:xfrm>
          <a:prstGeom prst="rect">
            <a:avLst/>
          </a:prstGeom>
          <a:solidFill>
            <a:srgbClr val="E3F2FD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852160" y="1508760"/>
            <a:ext cx="7315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93F68"/>
                </a:solidFill>
              </a:rPr>
              <a:t>Pod 1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6766560" y="1280160"/>
            <a:ext cx="731520" cy="731520"/>
          </a:xfrm>
          <a:prstGeom prst="rect">
            <a:avLst/>
          </a:prstGeom>
          <a:solidFill>
            <a:srgbClr val="E3F2FD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766560" y="1508760"/>
            <a:ext cx="7315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93F68"/>
                </a:solidFill>
              </a:rPr>
              <a:t>Pod 2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7680960" y="1280160"/>
            <a:ext cx="731520" cy="731520"/>
          </a:xfrm>
          <a:prstGeom prst="rect">
            <a:avLst/>
          </a:prstGeom>
          <a:solidFill>
            <a:srgbClr val="E3F2FD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80960" y="1508760"/>
            <a:ext cx="7315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93F68"/>
                </a:solidFill>
              </a:rPr>
              <a:t>Pod 3</a:t>
            </a:r>
            <a:endParaRPr lang="en-US" sz="1000" dirty="0"/>
          </a:p>
        </p:txBody>
      </p:sp>
      <p:sp>
        <p:nvSpPr>
          <p:cNvPr id="10" name="Shape 8"/>
          <p:cNvSpPr/>
          <p:nvPr/>
        </p:nvSpPr>
        <p:spPr>
          <a:xfrm>
            <a:off x="7223760" y="914400"/>
            <a:ext cx="365760" cy="548640"/>
          </a:xfrm>
          <a:prstGeom prst="upArrow">
            <a:avLst/>
          </a:prstGeom>
          <a:solidFill>
            <a:srgbClr val="1F77B4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223760" y="2103120"/>
            <a:ext cx="365760" cy="548640"/>
          </a:xfrm>
          <a:prstGeom prst="downArrow">
            <a:avLst/>
          </a:prstGeom>
          <a:solidFill>
            <a:srgbClr val="1F77B4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949440" y="2834640"/>
            <a:ext cx="14630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33E6B"/>
                </a:solidFill>
              </a:rPr>
              <a:t>Adjust replicas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[24]</a:t>
            </a:r>
            <a:endParaRPr lang="en-US" sz="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Course Overview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274320" y="960120"/>
            <a:ext cx="8595360" cy="274320"/>
          </a:xfrm>
          <a:prstGeom prst="rect">
            <a:avLst/>
          </a:prstGeom>
          <a:solidFill>
            <a:srgbClr val="E3F2FD"/>
          </a:solidFill>
          <a:ln w="12700">
            <a:solidFill>
              <a:srgbClr val="E3F2F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20040" y="1005840"/>
            <a:ext cx="8503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033E6B"/>
                </a:solidFill>
              </a:rPr>
              <a:t>1. Fundamentals &amp; Architecture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320040" y="1325880"/>
            <a:ext cx="8503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033E6B"/>
                </a:solidFill>
              </a:rPr>
              <a:t>2. Objects &amp; Workloads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274320" y="1600200"/>
            <a:ext cx="8595360" cy="274320"/>
          </a:xfrm>
          <a:prstGeom prst="rect">
            <a:avLst/>
          </a:prstGeom>
          <a:solidFill>
            <a:srgbClr val="E3F2FD"/>
          </a:solidFill>
          <a:ln w="12700">
            <a:solidFill>
              <a:srgbClr val="E3F2F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20040" y="1645920"/>
            <a:ext cx="8503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033E6B"/>
                </a:solidFill>
              </a:rPr>
              <a:t>3. Networking &amp; Services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320040" y="1965960"/>
            <a:ext cx="8503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033E6B"/>
                </a:solidFill>
              </a:rPr>
              <a:t>4. Storage &amp; Configuration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274320" y="2240280"/>
            <a:ext cx="8595360" cy="274320"/>
          </a:xfrm>
          <a:prstGeom prst="rect">
            <a:avLst/>
          </a:prstGeom>
          <a:solidFill>
            <a:srgbClr val="E3F2FD"/>
          </a:solidFill>
          <a:ln w="12700">
            <a:solidFill>
              <a:srgbClr val="E3F2F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20040" y="2286000"/>
            <a:ext cx="8503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033E6B"/>
                </a:solidFill>
              </a:rPr>
              <a:t>5. Resource Management &amp; Health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320040" y="2606040"/>
            <a:ext cx="8503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033E6B"/>
                </a:solidFill>
              </a:rPr>
              <a:t>6. Scheduling &amp; Placement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274320" y="2880360"/>
            <a:ext cx="8595360" cy="274320"/>
          </a:xfrm>
          <a:prstGeom prst="rect">
            <a:avLst/>
          </a:prstGeom>
          <a:solidFill>
            <a:srgbClr val="E3F2FD"/>
          </a:solidFill>
          <a:ln w="12700">
            <a:solidFill>
              <a:srgbClr val="E3F2F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320040" y="2926080"/>
            <a:ext cx="8503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033E6B"/>
                </a:solidFill>
              </a:rPr>
              <a:t>7. Autoscaling &amp; Performance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320040" y="3246120"/>
            <a:ext cx="8503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033E6B"/>
                </a:solidFill>
              </a:rPr>
              <a:t>8. Security &amp; Access Control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274320" y="3520440"/>
            <a:ext cx="8595360" cy="274320"/>
          </a:xfrm>
          <a:prstGeom prst="rect">
            <a:avLst/>
          </a:prstGeom>
          <a:solidFill>
            <a:srgbClr val="E3F2FD"/>
          </a:solidFill>
          <a:ln w="12700">
            <a:solidFill>
              <a:srgbClr val="E3F2F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320040" y="3566160"/>
            <a:ext cx="8503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033E6B"/>
                </a:solidFill>
              </a:rPr>
              <a:t>9. Extensions &amp; Observability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320040" y="3886200"/>
            <a:ext cx="8503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033E6B"/>
                </a:solidFill>
              </a:rPr>
              <a:t>10. Installation &amp; Troubleshooting</a:t>
            </a:r>
            <a:endParaRPr lang="en-US" sz="13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Vertical &amp; Node Autoscaling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4389120" cy="1554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Vertical Pod Autoscaler (VPA)
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Separate project that recommends and automatically updates CPU/Memory requests and limits for Pods.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Modes: Auto (apply), Recreate (restart to apply), Initial (set once), Off.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4754880" y="914400"/>
            <a:ext cx="420624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Node Autoscaling
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Cluster Autoscaler adds/removes nodes to meet pending Pod requirements.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Karpenter auto‑provisions nodes with just‑in‑time capacity and works across cloud providers.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Works together with HPA to balance cost and capacity.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[25]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[26]</a:t>
            </a:r>
            <a:endParaRPr lang="en-US" sz="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Role‑Based Access Control (RBAC)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1005840"/>
            <a:ext cx="5212080" cy="2103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Role: set of permissions within a namespace.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ClusterRole: permissions across the entire cluster.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RoleBinding: grants Role to users/groups/service accounts within a namespace.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ClusterRoleBinding: binds a ClusterRole cluster‑wide.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5852160" y="1097280"/>
            <a:ext cx="1463040" cy="548640"/>
          </a:xfrm>
          <a:prstGeom prst="roundRect">
            <a:avLst>
              <a:gd name="adj" fmla="val 11667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852160" y="1234440"/>
            <a:ext cx="1463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93F68"/>
                </a:solidFill>
              </a:rPr>
              <a:t>Subject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5852160" y="2011680"/>
            <a:ext cx="1463040" cy="548640"/>
          </a:xfrm>
          <a:prstGeom prst="roundRect">
            <a:avLst>
              <a:gd name="adj" fmla="val 11667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852160" y="2148840"/>
            <a:ext cx="1463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93F68"/>
                </a:solidFill>
              </a:rPr>
              <a:t>RoleBinding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5852160" y="2926080"/>
            <a:ext cx="1463040" cy="548640"/>
          </a:xfrm>
          <a:prstGeom prst="roundRect">
            <a:avLst>
              <a:gd name="adj" fmla="val 11667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852160" y="3063240"/>
            <a:ext cx="1463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93F68"/>
                </a:solidFill>
              </a:rPr>
              <a:t>Role</a:t>
            </a:r>
            <a:endParaRPr lang="en-US" sz="1000" dirty="0"/>
          </a:p>
        </p:txBody>
      </p:sp>
      <p:sp>
        <p:nvSpPr>
          <p:cNvPr id="10" name="Shape 8"/>
          <p:cNvSpPr/>
          <p:nvPr/>
        </p:nvSpPr>
        <p:spPr>
          <a:xfrm>
            <a:off x="6400800" y="1645920"/>
            <a:ext cx="365760" cy="365760"/>
          </a:xfrm>
          <a:prstGeom prst="downArrow">
            <a:avLst/>
          </a:prstGeom>
          <a:solidFill>
            <a:srgbClr val="1F77B4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6400800" y="2560320"/>
            <a:ext cx="365760" cy="365760"/>
          </a:xfrm>
          <a:prstGeom prst="downArrow">
            <a:avLst/>
          </a:prstGeom>
          <a:solidFill>
            <a:srgbClr val="1F77B4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[27]</a:t>
            </a:r>
            <a:endParaRPr lang="en-US" sz="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Service Accounts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1005840"/>
            <a:ext cx="859536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Non‑human identities used by Pods and controllers to authenticate to the API server and external services.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Namespaced and lightweight objects; each namespace has a default service account assigned to new Pods.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Service accounts are distinct from user accounts and use tokens mounted into Pods for authentication.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Use RBAC to assign least‑privilege roles to service accounts.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[28]</a:t>
            </a:r>
            <a:endParaRPr lang="en-US" sz="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Pod Security Standards &amp; Admission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274320" y="914400"/>
            <a:ext cx="5212080" cy="685800"/>
          </a:xfrm>
          <a:prstGeom prst="rect">
            <a:avLst/>
          </a:prstGeom>
          <a:solidFill>
            <a:srgbClr val="5FA8D3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20040" y="960120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Privileged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2468880" y="960120"/>
            <a:ext cx="30175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Unrestricted policy allowing widest possible permissions; intended for trusted workloads.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274320" y="1645920"/>
            <a:ext cx="5212080" cy="685800"/>
          </a:xfrm>
          <a:prstGeom prst="rect">
            <a:avLst/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20040" y="1691640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Baseline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2468880" y="1691640"/>
            <a:ext cx="30175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Minimally restrictive; prevents known privilege escalations while allowing common configurations.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274320" y="2377440"/>
            <a:ext cx="5212080" cy="685800"/>
          </a:xfrm>
          <a:prstGeom prst="rect">
            <a:avLst/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20040" y="2423160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Restricted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2468880" y="2423160"/>
            <a:ext cx="30175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Heavily restricted; follows current best practices for pod hardening.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5669280" y="914400"/>
            <a:ext cx="329184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Pod Security Admission Modes
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enforce: reject pods that violate the selected policy.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audit: allow the pod but record violation annotation in the audit log.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warn: allow the pod but return a warning to the user.</a:t>
            </a:r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Namespace labels</a:t>
            </a:r>
            <a:pPr indent="0" marL="0">
              <a:buNone/>
            </a:pPr>
            <a:r>
              <a:rPr lang="en-US" sz="1200" b="1" dirty="0">
                <a:solidFill>
                  <a:srgbClr val="1F77B4"/>
                </a:solidFill>
              </a:rPr>
              <a:t>pod-security.kubernetes.io/&lt;MODE&gt;: &lt;LEVEL&gt;
</a:t>
            </a:r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Example: pod-security.kubernetes.io/enforce: restricted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[29]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[30]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[31]</a:t>
            </a:r>
            <a:endParaRPr lang="en-US" sz="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Helm – Kubernetes Package Manager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1005840"/>
            <a:ext cx="521208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Helm uses Charts to package all Kubernetes resources needed to deploy an application.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Simplifies installation, upgrades and rollback of complex apps; handles dependencies and values templating.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Supports chart repositories and sharing of community charts.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5669280" y="1188720"/>
            <a:ext cx="3291840" cy="1554480"/>
          </a:xfrm>
          <a:prstGeom prst="roundRect">
            <a:avLst>
              <a:gd name="adj" fmla="val 4706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669280" y="1188720"/>
            <a:ext cx="32918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93F68"/>
                </a:solidFill>
              </a:rPr>
              <a:t>Chart → Release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52160" y="1463040"/>
            <a:ext cx="2926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033E6B"/>
                </a:solidFill>
              </a:rPr>
              <a:t>values.yaml</a:t>
            </a:r>
            <a:endParaRPr lang="en-US" sz="1000" dirty="0"/>
          </a:p>
        </p:txBody>
      </p:sp>
      <p:sp>
        <p:nvSpPr>
          <p:cNvPr id="7" name="Shape 5"/>
          <p:cNvSpPr/>
          <p:nvPr/>
        </p:nvSpPr>
        <p:spPr>
          <a:xfrm>
            <a:off x="7223760" y="1737360"/>
            <a:ext cx="365760" cy="365760"/>
          </a:xfrm>
          <a:prstGeom prst="downArrow">
            <a:avLst/>
          </a:prstGeom>
          <a:solidFill>
            <a:srgbClr val="1F77B4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852160" y="2194560"/>
            <a:ext cx="2743200" cy="548640"/>
          </a:xfrm>
          <a:prstGeom prst="rect">
            <a:avLst/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852160" y="2194560"/>
            <a:ext cx="27432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93F68"/>
                </a:solidFill>
              </a:rPr>
              <a:t>Kubernetes Objects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[32]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[33]</a:t>
            </a:r>
            <a:endParaRPr lang="en-US" sz="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Operators: Extend Kubernetes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1005840"/>
            <a:ext cx="5212080" cy="2377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Operators are software extensions that use Custom Resources (CRs) to manage applications and their components.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They follow Kubernetes principles: controllers watching desired state vs. actual state (control loop).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Examples: automate application deployment, backup/restore, upgrades and leader election.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5852160" y="1097280"/>
            <a:ext cx="2743200" cy="548640"/>
          </a:xfrm>
          <a:prstGeom prst="roundRect">
            <a:avLst>
              <a:gd name="adj" fmla="val 13333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852160" y="109728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93F68"/>
                </a:solidFill>
              </a:rPr>
              <a:t>CustomResource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7223760" y="1645920"/>
            <a:ext cx="365760" cy="365760"/>
          </a:xfrm>
          <a:prstGeom prst="downArrow">
            <a:avLst/>
          </a:prstGeom>
          <a:solidFill>
            <a:srgbClr val="1F77B4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852160" y="2194560"/>
            <a:ext cx="2743200" cy="548640"/>
          </a:xfrm>
          <a:prstGeom prst="roundRect">
            <a:avLst>
              <a:gd name="adj" fmla="val 13333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852160" y="219456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93F68"/>
                </a:solidFill>
              </a:rPr>
              <a:t>Controller</a:t>
            </a:r>
            <a:endParaRPr lang="en-US" sz="1000" dirty="0"/>
          </a:p>
        </p:txBody>
      </p:sp>
      <p:sp>
        <p:nvSpPr>
          <p:cNvPr id="9" name="Shape 7"/>
          <p:cNvSpPr/>
          <p:nvPr/>
        </p:nvSpPr>
        <p:spPr>
          <a:xfrm>
            <a:off x="7223760" y="2743200"/>
            <a:ext cx="365760" cy="365760"/>
          </a:xfrm>
          <a:prstGeom prst="downArrow">
            <a:avLst/>
          </a:prstGeom>
          <a:solidFill>
            <a:srgbClr val="1F77B4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852160" y="3291840"/>
            <a:ext cx="2743200" cy="548640"/>
          </a:xfrm>
          <a:prstGeom prst="roundRect">
            <a:avLst>
              <a:gd name="adj" fmla="val 13333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852160" y="329184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93F68"/>
                </a:solidFill>
              </a:rPr>
              <a:t>Managed App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[34]</a:t>
            </a:r>
            <a:endParaRPr lang="en-US" sz="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Observability with Prometheus &amp; Grafana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4389120" cy="2194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Prometheus
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Open‑source systems monitoring and alerting toolkit originally built at SoundCloud.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Collects metrics as time‑series data, identified by metric names and labels.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Pulls metrics from targets via HTTP and stores them locally; provides PromQL for flexible queries.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4846320" y="914400"/>
            <a:ext cx="4023360" cy="2194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Grafana
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Open‑source analytics and visualization platform.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Connects to multiple data sources including Prometheus, InfluxDB and Elasticsearch.</a:t>
            </a:r>
            <a:endParaRPr lang="en-US" sz="18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Enables interactive dashboards, alerts and plug‑in extensibility.</a:t>
            </a:r>
            <a:endParaRPr lang="en-US" sz="1800" dirty="0"/>
          </a:p>
        </p:txBody>
      </p:sp>
      <p:graphicFrame>
        <p:nvGraphicFramePr>
          <p:cNvPr id="5" name="Chart 0" descr=""/>
          <p:cNvGraphicFramePr/>
          <p:nvPr/>
        </p:nvGraphicFramePr>
        <p:xfrm>
          <a:off x="5577840" y="3383280"/>
          <a:ext cx="3017520" cy="118872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6" name="Text 3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[35]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[36]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[37]</a:t>
            </a:r>
            <a:endParaRPr lang="en-US" sz="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Debugging &amp; Troubleshooting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1005840"/>
            <a:ext cx="5029200" cy="3383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kubectl describe
</a:t>
            </a:r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Fetches detailed information about Pods, including status, resource requests/limits, events and conditions. Useful for diagnosing scheduling and lifecycle issues.
</a:t>
            </a:r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kubectl logs
</a:t>
            </a:r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Prints stdout/stderr from containers. Use --previous to view logs from crashed containers.
</a:t>
            </a:r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kubectl exec
</a:t>
            </a:r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Runs commands inside a running container for investigation. For example: kubectl exec -it &lt;pod&gt; -- sh.
</a:t>
            </a:r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kubectl debug
</a:t>
            </a:r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Creates an Ephemeral container or copies a Pod with modified settings when your container lacks debugging utilities.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5486400" y="1005840"/>
            <a:ext cx="36576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Troubleshooting Workflow
</a:t>
            </a:r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1. Check Pod status and events with kubectl get &amp; describe.
</a:t>
            </a:r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2. Inspect container logs. Use --previous for crash loops.
</a:t>
            </a:r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3. Exec into the container for manual inspection.
</a:t>
            </a:r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4. Create debug Pods when images lack troubleshooting tools.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[38]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[39]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[40]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[41]</a:t>
            </a:r>
            <a:endParaRPr lang="en-US" sz="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Cluster Installation with kubeadm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1005840"/>
            <a:ext cx="521208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1. Prepare machines (install container runtime, kubeadm, kubelet, kubectl).
</a:t>
            </a:r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2. Initialize control plane: kubectl init … – downloads and installs control plane components and performs pre‑checks.
</a:t>
            </a:r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3. Save kubeadm join command and configure kubeconfig (admin.conf) for kubectl access.
</a:t>
            </a:r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4. Deploy a CNI plugin: kubectl apply -f &lt;podnetwork&gt;.yaml.
</a:t>
            </a:r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5. Join worker nodes: kubeadm join &lt;control-plane-host&gt;:&lt;port&gt; --token &lt;token&gt; --discovery-token-ca-cert-hash &lt;hash&gt;.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577840" y="1005840"/>
            <a:ext cx="356616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Notes &amp; Cautions
</a:t>
            </a:r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• kubeadm init runs prechecks and generates admin.conf and super-admin.conf; do not share these files.
</a:t>
            </a:r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• Always record the join command and secure the bootstrap token.
</a:t>
            </a:r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• Install only one CNI plugin per cluster; ensure Pod network CIDR does not overlap with host networks.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[42]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[43]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[44]</a:t>
            </a:r>
            <a:endParaRPr lang="en-US" sz="6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High Availability &amp; Upgrades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4297680" cy="2468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High Availability
</a:t>
            </a:r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• Run multiple control‑plane nodes behind a load balancer.
</a:t>
            </a:r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• Use stacked etcd cluster for durability (or external managed etcd).
</a:t>
            </a:r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• Ensure quorum and monitor etcd health.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4572000" y="914400"/>
            <a:ext cx="4297680" cy="2468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Upgrades &amp; Maintenance
</a:t>
            </a:r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• Use kubeadm upgrade to incrementally upgrade control plane and nodes.
</a:t>
            </a:r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• Drain nodes before upgrading to move Pods to other nodes (kubectl drain).
</a:t>
            </a:r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• Back up etcd regularly and test restore procedures.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Why Kubernetes?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274320" y="914400"/>
            <a:ext cx="2560320" cy="2011680"/>
          </a:xfrm>
          <a:prstGeom prst="roundRect">
            <a:avLst>
              <a:gd name="adj" fmla="val 3182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11480" y="960120"/>
            <a:ext cx="2286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Scalability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11480" y="1280160"/>
            <a:ext cx="228600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Manage hundreds of containers across nodes, scale up/down based on demand, and maintain service availability.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3063240" y="914400"/>
            <a:ext cx="2560320" cy="2011680"/>
          </a:xfrm>
          <a:prstGeom prst="roundRect">
            <a:avLst>
              <a:gd name="adj" fmla="val 3182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200400" y="960120"/>
            <a:ext cx="2286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Reliability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3200400" y="1280160"/>
            <a:ext cx="228600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Self-healing and rolling updates keep applications running with minimal downtime and consistent releases.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5852160" y="914400"/>
            <a:ext cx="2560320" cy="2011680"/>
          </a:xfrm>
          <a:prstGeom prst="roundRect">
            <a:avLst>
              <a:gd name="adj" fmla="val 3182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989320" y="960120"/>
            <a:ext cx="2286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Portability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5989320" y="1280160"/>
            <a:ext cx="228600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Runs on any infrastructure: on-prem, public cloud or hybrid. Declarative configs enable repeatable deployments.</a:t>
            </a:r>
            <a:endParaRPr lang="en-US" sz="1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home/oai/share/cached_assets_used/galax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 w="12700">
            <a:solidFill>
              <a:srgbClr val="000000">
                <a:alpha val="60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74320" y="914400"/>
            <a:ext cx="859536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FFFFFF"/>
                </a:solidFill>
              </a:rPr>
              <a:t>Mission Accomplished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365760" y="1828800"/>
            <a:ext cx="8412480" cy="3474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5FA8D3"/>
                </a:solidFill>
              </a:rPr>
              <a:t>You are now equipped to administer Kubernetes clusters!
</a:t>
            </a:r>
            <a:pPr indent="0" marL="0">
              <a:buNone/>
            </a:pPr>
            <a:r>
              <a:rPr lang="en-US" sz="1200" dirty="0">
                <a:solidFill>
                  <a:srgbClr val="FFFFFF"/>
                </a:solidFill>
              </a:rPr>
              <a:t>• Understand cluster architecture and core components.
</a:t>
            </a:r>
            <a:pPr indent="0" marL="0">
              <a:buNone/>
            </a:pPr>
            <a:r>
              <a:rPr lang="en-US" sz="1200" dirty="0">
                <a:solidFill>
                  <a:srgbClr val="FFFFFF"/>
                </a:solidFill>
              </a:rPr>
              <a:t>• Deploy and scale workloads using Pods, Deployments, and Services.
</a:t>
            </a:r>
            <a:pPr indent="0" marL="0">
              <a:buNone/>
            </a:pPr>
            <a:r>
              <a:rPr lang="en-US" sz="1200" dirty="0">
                <a:solidFill>
                  <a:srgbClr val="FFFFFF"/>
                </a:solidFill>
              </a:rPr>
              <a:t>• Manage storage, configuration and secrets effectively.
</a:t>
            </a:r>
            <a:pPr indent="0" marL="0">
              <a:buNone/>
            </a:pPr>
            <a:r>
              <a:rPr lang="en-US" sz="1200" dirty="0">
                <a:solidFill>
                  <a:srgbClr val="FFFFFF"/>
                </a:solidFill>
              </a:rPr>
              <a:t>• Tune performance through resource management and autoscaling.
</a:t>
            </a:r>
            <a:pPr indent="0" marL="0">
              <a:buNone/>
            </a:pPr>
            <a:r>
              <a:rPr lang="en-US" sz="1200" dirty="0">
                <a:solidFill>
                  <a:srgbClr val="FFFFFF"/>
                </a:solidFill>
              </a:rPr>
              <a:t>• Secure your cluster with RBAC, Pod Security and admission controls.
</a:t>
            </a:r>
            <a:pPr indent="0" marL="0">
              <a:buNone/>
            </a:pPr>
            <a:r>
              <a:rPr lang="en-US" sz="1200" dirty="0">
                <a:solidFill>
                  <a:srgbClr val="FFFFFF"/>
                </a:solidFill>
              </a:rPr>
              <a:t>• Extend Kubernetes with Helm and Operators and monitor with Prometheus &amp; Grafana.
</a:t>
            </a:r>
            <a:pPr indent="0" marL="0">
              <a:buNone/>
            </a:pPr>
            <a:r>
              <a:rPr lang="en-US" sz="1200" dirty="0">
                <a:solidFill>
                  <a:srgbClr val="FFFFFF"/>
                </a:solidFill>
              </a:rPr>
              <a:t>• Install and troubleshoot clusters with kubeadm.
</a:t>
            </a:r>
            <a:pPr indent="0" marL="0">
              <a:buNone/>
            </a:pPr>
            <a:r>
              <a:rPr lang="en-US" sz="1800" b="1" dirty="0">
                <a:solidFill>
                  <a:srgbClr val="5FA8D3"/>
                </a:solidFill>
              </a:rPr>
              <a:t>
Next Steps:
</a:t>
            </a:r>
            <a:pPr indent="0" marL="0">
              <a:buNone/>
            </a:pPr>
            <a:r>
              <a:rPr lang="en-US" sz="1200" dirty="0">
                <a:solidFill>
                  <a:srgbClr val="FFFFFF"/>
                </a:solidFill>
              </a:rPr>
              <a:t>Explore advanced networking and security features, contribute to the Kubernetes community, and consider pursuing the Certified Kubernetes Administrator (CKA) certification.</a:t>
            </a:r>
            <a:endParaRPr lang="en-US" sz="1800" dirty="0"/>
          </a:p>
        </p:txBody>
      </p:sp>
      <p:pic>
        <p:nvPicPr>
          <p:cNvPr id="6" name="Image 1" descr="/home/oai/share/cached_assets_used/rocke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114800"/>
            <a:ext cx="1371600" cy="914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[45]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[46]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[47]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[48]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[49]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8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[50]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9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[51]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0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[52]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[53]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[54]</a:t>
            </a:r>
            <a:endParaRPr lang="en-US" sz="600" dirty="0"/>
          </a:p>
        </p:txBody>
      </p:sp>
      <p:sp>
        <p:nvSpPr>
          <p:cNvPr id="8" name="Text 4"/>
          <p:cNvSpPr/>
          <p:nvPr/>
        </p:nvSpPr>
        <p:spPr>
          <a:xfrm>
            <a:off x="457200" y="4978908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[55]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[56]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[57]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[58]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[59]</a:t>
            </a:r>
            <a:endParaRPr lang="en-US" sz="6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Imperative vs Declarative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Imperative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7432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create/delete operations act directly on cluster objects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run nginx --image=nginx --restart=Never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create deployment web --image=nginx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Declarative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457200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Define desired state in YAML manifests (Pod, Deployment, Service)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apply -f pod.yaml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apply -f deployment.yaml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apply -f service.yaml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[60]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[61]</a:t>
            </a:r>
            <a:endParaRPr lang="en-US" sz="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Exercises: Cluster &amp; Nodes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005840"/>
            <a:ext cx="822960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Start a local cluster: minikube start or kind create cluster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List nodes: kubectl get nodes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Inspect node details: kubectl describe node &lt;node-name&gt;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Label a node: kubectl label node &lt;node-name&gt; disktype=ssd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Taint a node: kubectl taint node &lt;node-name&gt; key=value:NoSchedule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[62]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[63]</a:t>
            </a:r>
            <a:endParaRPr lang="en-US" sz="6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Exercises: Pods &amp; Deployments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Pods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7432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run nginx --image=nginx --restart=Never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get pods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Create pod.yaml with apiVersion, kind, metadata &amp; spec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apply -f pod.yaml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Deployments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457200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create deployment web --image=nginx --replicas=3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scale deployment/web --replicas=5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set image deployment/web nginx=nginx:1.17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Define deployment.yaml and apply: kubectl apply -f deployment.yaml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rollout history deployment/web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rollout undo deployment/web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[64]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[65]</a:t>
            </a:r>
            <a:endParaRPr lang="en-US" sz="6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Exercises: Services &amp; Ingress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Services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7432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Expose deployment: kubectl expose deployment web --port=80 --target-port=80 --type=ClusterIP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NodePort service: kubectl expose deployment web --port=80 --target-port=80 --type=NodePort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List services: kubectl get services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Define service.yaml and apply: kubectl apply -f service.yaml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Ingress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457200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Create ingress.yaml with host and path rules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Apply: kubectl apply -f ingress.yaml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Check ingress: kubectl get ingress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Describe ingress: kubectl describe ingress &lt;name&gt;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[66]</a:t>
            </a:r>
            <a:endParaRPr lang="en-US" sz="6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Exercises: Storage &amp; Configuration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ConfigMaps &amp; Secrets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7432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create configmap app-config --from-literal=APP_MODE=production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create secret generic db-secret --from-literal=password=Pa$$w0rd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get configmap,secret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describe configmap app-config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Define configmap.yaml/secret.yaml &amp; apply: kubectl apply -f configmap.yaml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Persistent Storage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457200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Define pv.yaml for static PersistentVolume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Define pvc.yaml for PersistentVolumeClaim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Apply PV &amp; PVC: kubectl apply -f pv.yaml &amp;&amp; kubectl apply -f pvc.yaml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View storage: kubectl get pv,pvc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[67]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[68]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[69]</a:t>
            </a:r>
            <a:endParaRPr lang="en-US" sz="6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Exercises: Resource Management &amp; Health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Requests &amp; Limits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7432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Set resources in pod spec (requests &amp; limits) and apply via YAML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set resources deployment/web --limits=cpu=500m,memory=256Mi --requests=cpu=250m,memory=128Mi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describe pod &lt;pod&gt; (view QoS class &amp; resource usage)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top pods (requires metrics-server)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Liveness/Readiness Probes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457200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Add livenessProbe/readinessProbe/startupProbe in container spec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apply -f deployment-probes.yaml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describe pod &lt;pod&gt; to view probe status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[70]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[71]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[72]</a:t>
            </a:r>
            <a:endParaRPr lang="en-US" sz="6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Exercises: Scheduling &amp; Placement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Labels &amp; Node Selectors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7432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Label nodes: kubectl label nodes &lt;node&gt; disktype=ssd zone=east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Add nodeSelector to Pod: nodeSelector: { disktype: ssd }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apply -f pod-selector.yaml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Affinity &amp; Taints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457200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Define nodeAffinity/podAffinity/podAntiAffinity in Pod spec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taint nodes &lt;node&gt; dedicated=database:NoSchedule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Add tolerations: tolerations: [{ key: 'dedicated', operator: 'Equal', value: 'database', effect: 'NoSchedule' }]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Apply Pod with tolerations: kubectl apply -f pod-tolerations.yaml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[73]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[74]</a:t>
            </a:r>
            <a:endParaRPr lang="en-US" sz="6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Exercises: Autoscaling &amp; Performance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Horizontal Pod Autoscaler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7432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autoscale deployment web --min=2 --max=5 --cpu-percent=50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get hpa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Define hpa.yaml with target metrics and apply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Load Generation &amp; VPA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457200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Generate load: kubectl run -i --tty load-gen --image=busybox -- /bin/sh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Use stress tools inside the container to increase CPU usage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Delete load generator: kubectl delete pod load-gen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Install VPA components and apply vpa.yaml (optional)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Use cluster autoscaler/Karpenter for node scaling (cloud‑provider specific)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[75]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[76]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[77]</a:t>
            </a:r>
            <a:endParaRPr lang="en-US" sz="6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Exercises: Security &amp; RBAC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RBAC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7432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Create service account: kubectl create serviceaccount viewer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Define Role manifest (read pods) and apply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Bind role: kubectl create rolebinding read-pods-binding --role=pod-reader --serviceaccount=default:viewer --namespace=default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Test access: kubectl auth can-i list pods --as system:serviceaccount:default:viewer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Pod Security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457200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Label namespace to enforce baseline: kubectl label --overwrite ns dev pod-security.kubernetes.io/enforce=baseline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Audit with restricted profile: kubectl label --overwrite ns dev pod-security.kubernetes.io/audit=restricted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Warn on violations: kubectl label --overwrite ns dev pod-security.kubernetes.io/warn=baseline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Verify labels: kubectl describe ns dev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[78]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[79]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[80]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[81]</a:t>
            </a:r>
            <a:endParaRPr lang="en-US" sz="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Cluster Architecture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868680" y="1005840"/>
            <a:ext cx="7406640" cy="1522476"/>
          </a:xfrm>
          <a:prstGeom prst="roundRect">
            <a:avLst>
              <a:gd name="adj" fmla="val 6006"/>
            </a:avLst>
          </a:prstGeom>
          <a:solidFill>
            <a:srgbClr val="1F77B4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68680" y="1051560"/>
            <a:ext cx="74066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</a:rPr>
              <a:t>Control Plane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1005840" y="1417320"/>
            <a:ext cx="7132320" cy="2221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FFFFFF"/>
                </a:solidFill>
              </a:rPr>
              <a:t>API Server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005840" y="1639519"/>
            <a:ext cx="7132320" cy="2221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FFFFFF"/>
                </a:solidFill>
              </a:rPr>
              <a:t>etcd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1005840" y="1861718"/>
            <a:ext cx="7132320" cy="2221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FFFFFF"/>
                </a:solidFill>
              </a:rPr>
              <a:t>Scheduler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1005840" y="2083918"/>
            <a:ext cx="7132320" cy="2221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FFFFFF"/>
                </a:solidFill>
              </a:rPr>
              <a:t>Controller Manager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1005840" y="2306117"/>
            <a:ext cx="7132320" cy="2221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FFFFFF"/>
                </a:solidFill>
              </a:rPr>
              <a:t>Cloud Controller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868680" y="2802636"/>
            <a:ext cx="3474720" cy="1312164"/>
          </a:xfrm>
          <a:prstGeom prst="roundRect">
            <a:avLst>
              <a:gd name="adj" fmla="val 6969"/>
            </a:avLst>
          </a:prstGeom>
          <a:solidFill>
            <a:srgbClr val="E3F2FD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68680" y="2830068"/>
            <a:ext cx="34747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33E6B"/>
                </a:solidFill>
              </a:rPr>
              <a:t>Worker Node 1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960120" y="3214116"/>
            <a:ext cx="3291840" cy="2849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033E6B"/>
                </a:solidFill>
              </a:rPr>
              <a:t>kubelet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960120" y="3499104"/>
            <a:ext cx="3291840" cy="2849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033E6B"/>
                </a:solidFill>
              </a:rPr>
              <a:t>kube-proxy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960120" y="3784092"/>
            <a:ext cx="3291840" cy="2849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033E6B"/>
                </a:solidFill>
              </a:rPr>
              <a:t>Container Runtime</a:t>
            </a:r>
            <a:endParaRPr lang="en-US" sz="1000" dirty="0"/>
          </a:p>
        </p:txBody>
      </p:sp>
      <p:sp>
        <p:nvSpPr>
          <p:cNvPr id="15" name="Shape 13"/>
          <p:cNvSpPr/>
          <p:nvPr/>
        </p:nvSpPr>
        <p:spPr>
          <a:xfrm>
            <a:off x="4800600" y="2802636"/>
            <a:ext cx="3474720" cy="1312164"/>
          </a:xfrm>
          <a:prstGeom prst="roundRect">
            <a:avLst>
              <a:gd name="adj" fmla="val 6969"/>
            </a:avLst>
          </a:prstGeom>
          <a:solidFill>
            <a:srgbClr val="E3F2FD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4800600" y="2830068"/>
            <a:ext cx="34747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033E6B"/>
                </a:solidFill>
              </a:rPr>
              <a:t>Worker Node 2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4892040" y="3214116"/>
            <a:ext cx="3291840" cy="2849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033E6B"/>
                </a:solidFill>
              </a:rPr>
              <a:t>kubelet</a:t>
            </a:r>
            <a:endParaRPr lang="en-US" sz="1000" dirty="0"/>
          </a:p>
        </p:txBody>
      </p:sp>
      <p:sp>
        <p:nvSpPr>
          <p:cNvPr id="18" name="Text 16"/>
          <p:cNvSpPr/>
          <p:nvPr/>
        </p:nvSpPr>
        <p:spPr>
          <a:xfrm>
            <a:off x="4892040" y="3499104"/>
            <a:ext cx="3291840" cy="2849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033E6B"/>
                </a:solidFill>
              </a:rPr>
              <a:t>kube-proxy</a:t>
            </a:r>
            <a:endParaRPr lang="en-US" sz="1000" dirty="0"/>
          </a:p>
        </p:txBody>
      </p:sp>
      <p:sp>
        <p:nvSpPr>
          <p:cNvPr id="19" name="Text 17"/>
          <p:cNvSpPr/>
          <p:nvPr/>
        </p:nvSpPr>
        <p:spPr>
          <a:xfrm>
            <a:off x="4892040" y="3784092"/>
            <a:ext cx="3291840" cy="2849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033E6B"/>
                </a:solidFill>
              </a:rPr>
              <a:t>Container Runtime</a:t>
            </a:r>
            <a:endParaRPr lang="en-US" sz="1000" dirty="0"/>
          </a:p>
        </p:txBody>
      </p:sp>
      <p:sp>
        <p:nvSpPr>
          <p:cNvPr id="20" name="Shape 18"/>
          <p:cNvSpPr/>
          <p:nvPr/>
        </p:nvSpPr>
        <p:spPr>
          <a:xfrm>
            <a:off x="2468880" y="2482596"/>
            <a:ext cx="274320" cy="274320"/>
          </a:xfrm>
          <a:prstGeom prst="downArrow">
            <a:avLst/>
          </a:prstGeom>
          <a:solidFill>
            <a:srgbClr val="1F77B4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6400800" y="2482596"/>
            <a:ext cx="274320" cy="274320"/>
          </a:xfrm>
          <a:prstGeom prst="downArrow">
            <a:avLst/>
          </a:prstGeom>
          <a:solidFill>
            <a:srgbClr val="1F77B4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Exercises: Extensions &amp; Observability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Helm &amp; Operators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7432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helm repo add bitnami https://charts.bitnami.com/bitnami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helm install my-nginx bitnami/nginx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helm upgrade my-nginx bitnami/nginx --set service.type=NodePort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helm uninstall my-nginx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Install operator: kubectl apply -f operator.yaml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List custom resources: kubectl get crd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Apply custom resource instance: kubectl apply -f cr-instance.yaml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Observability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457200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helm repo add prometheus-community https://prometheus-community.github.io/helm-charts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helm install kube-prom prometheus-community/kube-prometheus-stack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get pods -n kube-prometheus-stack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port-forward svc/kube-prometheus-stack-grafana -n kube-prometheus-stack 3000:80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View logs: kubectl logs &lt;pod&gt;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Follow logs: kubectl logs -f &lt;pod&gt;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[82]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[83]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[84]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[85]</a:t>
            </a:r>
            <a:endParaRPr lang="en-US" sz="6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Exercises: Installation &amp; Troubleshooting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Cluster Installation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7432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kubeadm init --pod-network-cidr=192.168.0.0/16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mkdir -p $HOME/.kube &amp;&amp; cp /etc/kubernetes/admin.conf $HOME/.kube/config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kubectl get nodes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100" dirty="0">
                <a:solidFill>
                  <a:srgbClr val="033E6B"/>
                </a:solidFill>
              </a:rPr>
              <a:t>kubeadm join &lt;master-ip&gt;:6443 --token &lt;token&gt; --discovery-token-ca-cert-hash sha256:&lt;hash&gt;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Maintenance &amp; Troubleshooting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4572000" y="11887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cordon &amp; drain node: kubectl cordon &lt;node&gt;, kubectl drain &lt;node&gt;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100" dirty="0">
                <a:solidFill>
                  <a:srgbClr val="033E6B"/>
                </a:solidFill>
              </a:rPr>
              <a:t>Upgrade plan/apply: kubeadm upgrade plan; kubeadm upgrade apply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Describe resources: kubectl describe pod &lt;pod&gt;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View logs: kubectl logs &lt;pod&gt; [--previous]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Execute into container: kubectl exec -it &lt;pod&gt; -- /bin/sh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100" dirty="0">
                <a:solidFill>
                  <a:srgbClr val="033E6B"/>
                </a:solidFill>
              </a:rPr>
              <a:t>Debug pod with temporary container: kubectl debug &lt;pod&gt; --image=busybox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[86]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[87]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[88]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[89]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[90]</a:t>
            </a:r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[91]</a:t>
            </a:r>
            <a:endParaRPr lang="en-US" sz="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Control Plane Components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365760" y="868680"/>
            <a:ext cx="40233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API Server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365760" y="1124712"/>
            <a:ext cx="4023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Exposes the Kubernetes API. All control plane components and external clients interact through it.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754880" y="868680"/>
            <a:ext cx="40233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etcd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4754880" y="1124712"/>
            <a:ext cx="4023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Highly-available key‑value store backing all cluster data and configuration.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365760" y="1508760"/>
            <a:ext cx="40233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Scheduler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365760" y="1764792"/>
            <a:ext cx="4023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Watches for new Pods and assigns them to nodes based on resource requirements, constraints and affinity rules.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4754880" y="1508760"/>
            <a:ext cx="40233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Controller Manager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4754880" y="1764792"/>
            <a:ext cx="4023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Runs controllers that handle routine tasks such as node health, job management and endpoint reconciliation.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365760" y="2148840"/>
            <a:ext cx="40233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Cloud Controller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365760" y="2404872"/>
            <a:ext cx="4023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Integrates Kubernetes with cloud‑provider APIs for load balancers, persistent volumes and node lifecycle.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endParaRPr lang="en-US" sz="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Node Components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274320" y="914400"/>
            <a:ext cx="8595360" cy="731520"/>
          </a:xfrm>
          <a:prstGeom prst="roundRect">
            <a:avLst>
              <a:gd name="adj" fmla="val 8750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11480" y="987552"/>
            <a:ext cx="73152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kubelet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11480" y="1261872"/>
            <a:ext cx="80467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Agent running on each node that ensures containers described in Pod specs are running and healthy.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274320" y="1920240"/>
            <a:ext cx="8595360" cy="731520"/>
          </a:xfrm>
          <a:prstGeom prst="roundRect">
            <a:avLst>
              <a:gd name="adj" fmla="val 8750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11480" y="1993392"/>
            <a:ext cx="73152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kube‑proxy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411480" y="2267712"/>
            <a:ext cx="80467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Implements the Service concept by managing network rules on each node and proxying requests to Pods.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274320" y="2926080"/>
            <a:ext cx="8595360" cy="731520"/>
          </a:xfrm>
          <a:prstGeom prst="roundRect">
            <a:avLst>
              <a:gd name="adj" fmla="val 8750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411480" y="2999232"/>
            <a:ext cx="73152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Container Runtime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411480" y="3273552"/>
            <a:ext cx="80467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Software such as containerd or CRI‑O that runs and manages containers as instructed by the kubelet.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endParaRPr lang="en-US" sz="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Pods: Smallest Deployable Unit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1097280" y="1188720"/>
            <a:ext cx="6858000" cy="2194560"/>
          </a:xfrm>
          <a:prstGeom prst="roundRect">
            <a:avLst>
              <a:gd name="adj" fmla="val 4167"/>
            </a:avLst>
          </a:prstGeom>
          <a:solidFill>
            <a:srgbClr val="E3F2FD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7280" y="1188720"/>
            <a:ext cx="6858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Pod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1371600" y="1645920"/>
            <a:ext cx="3017520" cy="13716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371600" y="1645920"/>
            <a:ext cx="30175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093F68"/>
                </a:solidFill>
              </a:rPr>
              <a:t>Container 1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1371600" y="1965960"/>
            <a:ext cx="301752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33E6B"/>
                </a:solidFill>
              </a:rPr>
              <a:t>Shares network &amp; storage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4663440" y="1645920"/>
            <a:ext cx="3017520" cy="13716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 w="12700">
            <a:solidFill>
              <a:srgbClr val="1F77B4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663440" y="1645920"/>
            <a:ext cx="30175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093F68"/>
                </a:solidFill>
              </a:rPr>
              <a:t>Container 2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4663440" y="1965960"/>
            <a:ext cx="301752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33E6B"/>
                </a:solidFill>
              </a:rPr>
              <a:t>Shares network &amp; storage</a:t>
            </a:r>
            <a:endParaRPr lang="en-US" sz="1000" dirty="0"/>
          </a:p>
        </p:txBody>
      </p:sp>
      <p:sp>
        <p:nvSpPr>
          <p:cNvPr id="11" name="Text 9"/>
          <p:cNvSpPr/>
          <p:nvPr/>
        </p:nvSpPr>
        <p:spPr>
          <a:xfrm>
            <a:off x="274320" y="3657600"/>
            <a:ext cx="859536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Pods</a:t>
            </a:r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 are the smallest deployable unit in Kubernetes. A pod represents one or more containers that share the same IP address, storage volumes and namespaces.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ReplicaSets &amp; Deployments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365760" y="914400"/>
            <a:ext cx="3931920" cy="2560320"/>
          </a:xfrm>
          <a:prstGeom prst="roundRect">
            <a:avLst>
              <a:gd name="adj" fmla="val 2143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65760" y="960120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ReplicaSet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11480" y="1188720"/>
            <a:ext cx="374904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Maintains a specified number of replica Pods
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Replaces Pods if they crash or are deleted
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Used by Deployments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4663440" y="914400"/>
            <a:ext cx="3931920" cy="2560320"/>
          </a:xfrm>
          <a:prstGeom prst="roundRect">
            <a:avLst>
              <a:gd name="adj" fmla="val 2143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663440" y="960120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Deployment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4709160" y="1188720"/>
            <a:ext cx="374904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Manages ReplicaSets and rollout strategies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Performs rolling updates: at least 75% pods available, up to 125% pods during updates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3E6B"/>
                </a:solidFill>
              </a:rPr>
              <a:t>Enables rollbacks and versioning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457200" y="4869180"/>
            <a:ext cx="82296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1F77B4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[6]</a:t>
            </a:r>
            <a:endParaRPr lang="en-US" sz="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93F68"/>
                </a:solidFill>
              </a:rPr>
              <a:t>StatefulSet, DaemonSet &amp; Jobs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320040" y="914400"/>
            <a:ext cx="2651760" cy="2194560"/>
          </a:xfrm>
          <a:prstGeom prst="roundRect">
            <a:avLst>
              <a:gd name="adj" fmla="val 2500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65760" y="960120"/>
            <a:ext cx="2560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StatefulSet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365760" y="1234440"/>
            <a:ext cx="256032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Manages stateful applications with stable network identities and persistent volumes.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3108960" y="914400"/>
            <a:ext cx="2651760" cy="2194560"/>
          </a:xfrm>
          <a:prstGeom prst="roundRect">
            <a:avLst>
              <a:gd name="adj" fmla="val 2500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154680" y="960120"/>
            <a:ext cx="2560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DaemonSet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3154680" y="1234440"/>
            <a:ext cx="256032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Ensures a copy of a Pod runs on every node (or selected nodes). Useful for logging, monitoring agents.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5897880" y="914400"/>
            <a:ext cx="2651760" cy="2194560"/>
          </a:xfrm>
          <a:prstGeom prst="roundRect">
            <a:avLst>
              <a:gd name="adj" fmla="val 2500"/>
            </a:avLst>
          </a:prstGeom>
          <a:solidFill>
            <a:srgbClr val="E3F2FD"/>
          </a:solidFill>
          <a:ln w="12700">
            <a:solidFill>
              <a:srgbClr val="5FA8D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943600" y="960120"/>
            <a:ext cx="2560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93F68"/>
                </a:solidFill>
              </a:rPr>
              <a:t>Jobs/CronJobs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5943600" y="1234440"/>
            <a:ext cx="256032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3E6B"/>
                </a:solidFill>
              </a:rPr>
              <a:t>Runs one-off or scheduled tasks. Jobs ensure completion; CronJobs schedule repeating runs.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2025-09-20T17:19:28Z</dcterms:created>
  <dcterms:modified xsi:type="dcterms:W3CDTF">2025-09-20T17:19:28Z</dcterms:modified>
</cp:coreProperties>
</file>